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26" r:id="rId3"/>
    <p:sldMasterId id="2147483743"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45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106537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3F344-4C73-4033-806E-E9F16B2900A8}" type="datetimeFigureOut">
              <a:rPr lang="en-GB" smtClean="0"/>
              <a:t>22/01/2019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2098037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3F344-4C73-4033-806E-E9F16B2900A8}" type="datetimeFigureOut">
              <a:rPr lang="en-GB" smtClean="0"/>
              <a:t>22/01/2019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2635862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3F344-4C73-4033-806E-E9F16B2900A8}" type="datetimeFigureOut">
              <a:rPr lang="en-GB" smtClean="0"/>
              <a:t>22/01/2019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1FCC7-239A-4689-A4EA-2A99270464E0}"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91249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3F344-4C73-4033-806E-E9F16B2900A8}" type="datetimeFigureOut">
              <a:rPr lang="en-GB" smtClean="0"/>
              <a:t>22/01/2019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2438239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A73F344-4C73-4033-806E-E9F16B2900A8}" type="datetimeFigureOut">
              <a:rPr lang="en-GB" smtClean="0"/>
              <a:t>22/01/2019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660741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A73F344-4C73-4033-806E-E9F16B2900A8}" type="datetimeFigureOut">
              <a:rPr lang="en-GB" smtClean="0"/>
              <a:t>22/01/2019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3346766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3053185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3530962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1533841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246505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393761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3314707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73F344-4C73-4033-806E-E9F16B2900A8}" type="datetimeFigureOut">
              <a:rPr lang="en-GB" smtClean="0"/>
              <a:t>22/01/2019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2061200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73F344-4C73-4033-806E-E9F16B2900A8}" type="datetimeFigureOut">
              <a:rPr lang="en-GB" smtClean="0"/>
              <a:t>22/01/2019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3020623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73F344-4C73-4033-806E-E9F16B2900A8}" type="datetimeFigureOut">
              <a:rPr lang="en-GB" smtClean="0"/>
              <a:t>22/01/2019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3073188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3F344-4C73-4033-806E-E9F16B2900A8}" type="datetimeFigureOut">
              <a:rPr lang="en-GB" smtClean="0"/>
              <a:t>22/01/2019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1783188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3F344-4C73-4033-806E-E9F16B2900A8}" type="datetimeFigureOut">
              <a:rPr lang="en-GB" smtClean="0"/>
              <a:t>22/01/2019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2984160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3F344-4C73-4033-806E-E9F16B2900A8}" type="datetimeFigureOut">
              <a:rPr lang="en-GB" smtClean="0"/>
              <a:t>22/01/2019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470783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3F344-4C73-4033-806E-E9F16B2900A8}" type="datetimeFigureOut">
              <a:rPr lang="en-GB" smtClean="0"/>
              <a:t>22/01/2019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4224904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9109034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295213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32087565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4115145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2286344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39328720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894659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38124653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11123215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4188568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7921020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73F344-4C73-4033-806E-E9F16B2900A8}" type="datetimeFigureOut">
              <a:rPr lang="en-GB" smtClean="0"/>
              <a:t>22/01/2019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3474709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73F344-4C73-4033-806E-E9F16B2900A8}" type="datetimeFigureOut">
              <a:rPr lang="en-GB" smtClean="0"/>
              <a:t>22/01/2019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1952456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73F344-4C73-4033-806E-E9F16B2900A8}" type="datetimeFigureOut">
              <a:rPr lang="en-GB" smtClean="0"/>
              <a:t>22/01/2019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4121108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73F344-4C73-4033-806E-E9F16B2900A8}" type="datetimeFigureOut">
              <a:rPr lang="en-GB" smtClean="0"/>
              <a:t>22/01/2019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40319105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3F344-4C73-4033-806E-E9F16B2900A8}" type="datetimeFigureOut">
              <a:rPr lang="en-GB" smtClean="0"/>
              <a:t>22/01/2019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13004867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3F344-4C73-4033-806E-E9F16B2900A8}" type="datetimeFigureOut">
              <a:rPr lang="en-GB" smtClean="0"/>
              <a:t>22/01/2019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20167253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3F344-4C73-4033-806E-E9F16B2900A8}" type="datetimeFigureOut">
              <a:rPr lang="en-GB" smtClean="0"/>
              <a:t>22/01/2019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1718466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21874350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24395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14674726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512741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24532843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2809478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73F344-4C73-4033-806E-E9F16B2900A8}" type="datetimeFigureOut">
              <a:rPr lang="en-GB" smtClean="0"/>
              <a:t>22/01/2019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35010281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35409394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42910493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18800027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34849446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A73F344-4C73-4033-806E-E9F16B2900A8}" type="datetimeFigureOut">
              <a:rPr lang="en-GB" smtClean="0"/>
              <a:t>22/01/2019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38068085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A73F344-4C73-4033-806E-E9F16B2900A8}" type="datetimeFigureOut">
              <a:rPr lang="en-GB" smtClean="0"/>
              <a:t>22/01/2019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26176846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A73F344-4C73-4033-806E-E9F16B2900A8}" type="datetimeFigureOut">
              <a:rPr lang="en-GB" smtClean="0"/>
              <a:t>22/01/2019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42002026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3F344-4C73-4033-806E-E9F16B2900A8}" type="datetimeFigureOut">
              <a:rPr lang="en-GB" smtClean="0"/>
              <a:t>22/01/2019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25558266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3F344-4C73-4033-806E-E9F16B2900A8}" type="datetimeFigureOut">
              <a:rPr lang="en-GB" smtClean="0"/>
              <a:t>22/01/2019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23560768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3F344-4C73-4033-806E-E9F16B2900A8}" type="datetimeFigureOut">
              <a:rPr lang="en-GB" smtClean="0"/>
              <a:t>22/01/2019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722241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73F344-4C73-4033-806E-E9F16B2900A8}" type="datetimeFigureOut">
              <a:rPr lang="en-GB" smtClean="0"/>
              <a:t>22/01/2019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5240802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4196519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73F344-4C73-4033-806E-E9F16B2900A8}"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666171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7A73F344-4C73-4033-806E-E9F16B2900A8}" type="datetimeFigureOut">
              <a:rPr lang="en-GB" smtClean="0"/>
              <a:t>22/01/2019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410856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3F344-4C73-4033-806E-E9F16B2900A8}" type="datetimeFigureOut">
              <a:rPr lang="en-GB" smtClean="0"/>
              <a:t>22/01/2019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2113463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3F344-4C73-4033-806E-E9F16B2900A8}" type="datetimeFigureOut">
              <a:rPr lang="en-GB" smtClean="0"/>
              <a:t>22/01/2019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1FCC7-239A-4689-A4EA-2A99270464E0}" type="slidenum">
              <a:rPr lang="en-GB" smtClean="0"/>
              <a:t>‹#›</a:t>
            </a:fld>
            <a:endParaRPr lang="en-GB"/>
          </a:p>
        </p:txBody>
      </p:sp>
    </p:spTree>
    <p:extLst>
      <p:ext uri="{BB962C8B-B14F-4D97-AF65-F5344CB8AC3E}">
        <p14:creationId xmlns:p14="http://schemas.microsoft.com/office/powerpoint/2010/main" val="894978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4.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7A73F344-4C73-4033-806E-E9F16B2900A8}" type="datetimeFigureOut">
              <a:rPr lang="en-GB" smtClean="0"/>
              <a:t>22/01/2019</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291FCC7-239A-4689-A4EA-2A99270464E0}" type="slidenum">
              <a:rPr lang="en-GB" smtClean="0"/>
              <a:t>‹#›</a:t>
            </a:fld>
            <a:endParaRPr lang="en-GB"/>
          </a:p>
        </p:txBody>
      </p:sp>
    </p:spTree>
    <p:extLst>
      <p:ext uri="{BB962C8B-B14F-4D97-AF65-F5344CB8AC3E}">
        <p14:creationId xmlns:p14="http://schemas.microsoft.com/office/powerpoint/2010/main" val="194180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73F344-4C73-4033-806E-E9F16B2900A8}" type="datetimeFigureOut">
              <a:rPr lang="en-GB" smtClean="0"/>
              <a:t>22/01/2019</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291FCC7-239A-4689-A4EA-2A99270464E0}" type="slidenum">
              <a:rPr lang="en-GB" smtClean="0"/>
              <a:t>‹#›</a:t>
            </a:fld>
            <a:endParaRPr lang="en-GB"/>
          </a:p>
        </p:txBody>
      </p:sp>
    </p:spTree>
    <p:extLst>
      <p:ext uri="{BB962C8B-B14F-4D97-AF65-F5344CB8AC3E}">
        <p14:creationId xmlns:p14="http://schemas.microsoft.com/office/powerpoint/2010/main" val="6913296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73F344-4C73-4033-806E-E9F16B2900A8}" type="datetimeFigureOut">
              <a:rPr lang="en-GB" smtClean="0"/>
              <a:t>22/01/2019</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291FCC7-239A-4689-A4EA-2A99270464E0}" type="slidenum">
              <a:rPr lang="en-GB" smtClean="0"/>
              <a:t>‹#›</a:t>
            </a:fld>
            <a:endParaRPr lang="en-GB"/>
          </a:p>
        </p:txBody>
      </p:sp>
    </p:spTree>
    <p:extLst>
      <p:ext uri="{BB962C8B-B14F-4D97-AF65-F5344CB8AC3E}">
        <p14:creationId xmlns:p14="http://schemas.microsoft.com/office/powerpoint/2010/main" val="60237561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3F344-4C73-4033-806E-E9F16B2900A8}" type="datetimeFigureOut">
              <a:rPr lang="en-GB" smtClean="0"/>
              <a:t>22/01/2019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1FCC7-239A-4689-A4EA-2A99270464E0}" type="slidenum">
              <a:rPr lang="en-GB" smtClean="0"/>
              <a:t>‹#›</a:t>
            </a:fld>
            <a:endParaRPr lang="en-GB"/>
          </a:p>
        </p:txBody>
      </p:sp>
    </p:spTree>
    <p:extLst>
      <p:ext uri="{BB962C8B-B14F-4D97-AF65-F5344CB8AC3E}">
        <p14:creationId xmlns:p14="http://schemas.microsoft.com/office/powerpoint/2010/main" val="198025152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748849"/>
            <a:ext cx="8689976" cy="2727518"/>
          </a:xfrm>
        </p:spPr>
        <p:txBody>
          <a:bodyPr/>
          <a:lstStyle/>
          <a:p>
            <a:r>
              <a:rPr lang="mk-MK" dirty="0" smtClean="0"/>
              <a:t>Општина кисела вода</a:t>
            </a:r>
            <a:br>
              <a:rPr lang="mk-MK" dirty="0" smtClean="0"/>
            </a:br>
            <a:r>
              <a:rPr lang="mk-MK" dirty="0" smtClean="0"/>
              <a:t/>
            </a:r>
            <a:br>
              <a:rPr lang="mk-MK" dirty="0" smtClean="0"/>
            </a:br>
            <a:r>
              <a:rPr lang="mk-MK" sz="2400" dirty="0" smtClean="0"/>
              <a:t>сектор за комунални работи, инфраструктура, сообраќај и заштита на животната средина</a:t>
            </a:r>
            <a:endParaRPr lang="en-GB" dirty="0"/>
          </a:p>
        </p:txBody>
      </p:sp>
      <p:sp>
        <p:nvSpPr>
          <p:cNvPr id="3" name="Subtitle 2"/>
          <p:cNvSpPr>
            <a:spLocks noGrp="1"/>
          </p:cNvSpPr>
          <p:nvPr>
            <p:ph type="subTitle" idx="1"/>
          </p:nvPr>
        </p:nvSpPr>
        <p:spPr>
          <a:xfrm>
            <a:off x="1751012" y="4380470"/>
            <a:ext cx="8689976" cy="1371599"/>
          </a:xfrm>
        </p:spPr>
        <p:txBody>
          <a:bodyPr/>
          <a:lstStyle/>
          <a:p>
            <a:r>
              <a:rPr lang="mk-MK" sz="3200" dirty="0" smtClean="0"/>
              <a:t>Предлог проекти за животна средина</a:t>
            </a:r>
          </a:p>
          <a:p>
            <a:endParaRPr lang="en-GB" dirty="0"/>
          </a:p>
        </p:txBody>
      </p:sp>
    </p:spTree>
    <p:extLst>
      <p:ext uri="{BB962C8B-B14F-4D97-AF65-F5344CB8AC3E}">
        <p14:creationId xmlns:p14="http://schemas.microsoft.com/office/powerpoint/2010/main" val="1819087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3654"/>
            <a:ext cx="8596668" cy="5717060"/>
          </a:xfrm>
        </p:spPr>
        <p:txBody>
          <a:bodyPr>
            <a:normAutofit/>
          </a:bodyPr>
          <a:lstStyle/>
          <a:p>
            <a:r>
              <a:rPr lang="mk-MK" sz="2200" dirty="0" smtClean="0">
                <a:solidFill>
                  <a:schemeClr val="tx1"/>
                </a:solidFill>
              </a:rPr>
              <a:t>3. Зелен катастар</a:t>
            </a:r>
            <a:br>
              <a:rPr lang="mk-MK" sz="2200" dirty="0" smtClean="0">
                <a:solidFill>
                  <a:schemeClr val="tx1"/>
                </a:solidFill>
              </a:rPr>
            </a:br>
            <a:r>
              <a:rPr lang="mk-MK" sz="2200" dirty="0">
                <a:solidFill>
                  <a:schemeClr val="tx1"/>
                </a:solidFill>
              </a:rPr>
              <a:t/>
            </a:r>
            <a:br>
              <a:rPr lang="mk-MK" sz="2200" dirty="0">
                <a:solidFill>
                  <a:schemeClr val="tx1"/>
                </a:solidFill>
              </a:rPr>
            </a:br>
            <a:r>
              <a:rPr lang="mk-MK" sz="1200" dirty="0" smtClean="0">
                <a:solidFill>
                  <a:schemeClr val="tx1"/>
                </a:solidFill>
              </a:rPr>
              <a:t>Град Скопје, работи на формирање на Зелен катастар и досега попишаа 65844 дрвја и 28395 грмушки. За потрбите на катастарот обврзани се и општините да започнат со истото, на местата кои се под нивна ингеренција.</a:t>
            </a:r>
            <a:br>
              <a:rPr lang="mk-MK" sz="1200" dirty="0" smtClean="0">
                <a:solidFill>
                  <a:schemeClr val="tx1"/>
                </a:solidFill>
              </a:rPr>
            </a:br>
            <a:r>
              <a:rPr lang="mk-MK" sz="1200" dirty="0" smtClean="0">
                <a:solidFill>
                  <a:schemeClr val="tx1"/>
                </a:solidFill>
              </a:rPr>
              <a:t>Општина Кисела Вода, ја превзема апликацијата од Град Скопје и истата е поставена на нашиот официјален веб сајт.</a:t>
            </a:r>
            <a:br>
              <a:rPr lang="mk-MK" sz="1200" dirty="0" smtClean="0">
                <a:solidFill>
                  <a:schemeClr val="tx1"/>
                </a:solidFill>
              </a:rPr>
            </a:br>
            <a:endParaRPr lang="en-GB" sz="2200"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0251" y="1779374"/>
            <a:ext cx="7986613" cy="477794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480" y="3470575"/>
            <a:ext cx="1952625" cy="1152525"/>
          </a:xfrm>
          <a:prstGeom prst="rect">
            <a:avLst/>
          </a:prstGeom>
        </p:spPr>
      </p:pic>
    </p:spTree>
    <p:extLst>
      <p:ext uri="{BB962C8B-B14F-4D97-AF65-F5344CB8AC3E}">
        <p14:creationId xmlns:p14="http://schemas.microsoft.com/office/powerpoint/2010/main" val="3323146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858" y="477794"/>
            <a:ext cx="8596668" cy="6005383"/>
          </a:xfrm>
        </p:spPr>
        <p:txBody>
          <a:bodyPr>
            <a:normAutofit/>
          </a:bodyPr>
          <a:lstStyle/>
          <a:p>
            <a:r>
              <a:rPr lang="mk-MK" sz="2000" dirty="0" smtClean="0">
                <a:solidFill>
                  <a:schemeClr val="tx1"/>
                </a:solidFill>
              </a:rPr>
              <a:t>За оваа цел потребно ни е да обезбедиме средства за да можеме истото да го оствариме. За реализација на пописот на дрвја и грмушки потребни се следните активности:</a:t>
            </a:r>
            <a:br>
              <a:rPr lang="mk-MK" sz="2000" dirty="0" smtClean="0">
                <a:solidFill>
                  <a:schemeClr val="tx1"/>
                </a:solidFill>
              </a:rPr>
            </a:br>
            <a:r>
              <a:rPr lang="mk-MK" sz="2000" dirty="0">
                <a:solidFill>
                  <a:schemeClr val="tx1"/>
                </a:solidFill>
              </a:rPr>
              <a:t/>
            </a:r>
            <a:br>
              <a:rPr lang="mk-MK" sz="2000" dirty="0">
                <a:solidFill>
                  <a:schemeClr val="tx1"/>
                </a:solidFill>
              </a:rPr>
            </a:br>
            <a:r>
              <a:rPr lang="mk-MK" sz="2000" dirty="0" smtClean="0">
                <a:solidFill>
                  <a:schemeClr val="tx1"/>
                </a:solidFill>
              </a:rPr>
              <a:t>	* Препознавање (мапирање) на теренот и снимање со летало (дрон),</a:t>
            </a:r>
            <a:br>
              <a:rPr lang="mk-MK" sz="2000" dirty="0" smtClean="0">
                <a:solidFill>
                  <a:schemeClr val="tx1"/>
                </a:solidFill>
              </a:rPr>
            </a:br>
            <a:r>
              <a:rPr lang="mk-MK" sz="2000" dirty="0">
                <a:solidFill>
                  <a:schemeClr val="tx1"/>
                </a:solidFill>
              </a:rPr>
              <a:t>	</a:t>
            </a:r>
            <a:r>
              <a:rPr lang="mk-MK" sz="2000" dirty="0" smtClean="0">
                <a:solidFill>
                  <a:schemeClr val="tx1"/>
                </a:solidFill>
              </a:rPr>
              <a:t>* Одредување координати за секое дрво или грмушка со помош на рачен ГПД-уред,</a:t>
            </a:r>
            <a:br>
              <a:rPr lang="mk-MK" sz="2000" dirty="0" smtClean="0">
                <a:solidFill>
                  <a:schemeClr val="tx1"/>
                </a:solidFill>
              </a:rPr>
            </a:br>
            <a:r>
              <a:rPr lang="mk-MK" sz="2000" dirty="0">
                <a:solidFill>
                  <a:schemeClr val="tx1"/>
                </a:solidFill>
              </a:rPr>
              <a:t>	</a:t>
            </a:r>
            <a:r>
              <a:rPr lang="mk-MK" sz="2000" dirty="0" smtClean="0">
                <a:solidFill>
                  <a:schemeClr val="tx1"/>
                </a:solidFill>
              </a:rPr>
              <a:t>* Канцелариска работа за сублимација и контрола на акривностите под р. бр.1 и 2, како и вметнување на дрвјата и грмушките во базата на Зелениот катастар на Град Скопје,</a:t>
            </a:r>
            <a:br>
              <a:rPr lang="mk-MK" sz="2000" dirty="0" smtClean="0">
                <a:solidFill>
                  <a:schemeClr val="tx1"/>
                </a:solidFill>
              </a:rPr>
            </a:br>
            <a:r>
              <a:rPr lang="mk-MK" sz="2000" dirty="0">
                <a:solidFill>
                  <a:schemeClr val="tx1"/>
                </a:solidFill>
              </a:rPr>
              <a:t>	</a:t>
            </a:r>
            <a:r>
              <a:rPr lang="mk-MK" sz="2000" dirty="0" smtClean="0">
                <a:solidFill>
                  <a:schemeClr val="tx1"/>
                </a:solidFill>
              </a:rPr>
              <a:t>* Детерминирање на дрвенестиот таксон со основните морфолошки карактеристики (височина, пречник на стебло и широчина на крошна), оштетувања на стебло/крошна и наваленост.</a:t>
            </a:r>
            <a:endParaRPr lang="en-GB" sz="2000" dirty="0">
              <a:solidFill>
                <a:schemeClr val="tx1"/>
              </a:solidFill>
            </a:endParaRPr>
          </a:p>
        </p:txBody>
      </p:sp>
    </p:spTree>
    <p:extLst>
      <p:ext uri="{BB962C8B-B14F-4D97-AF65-F5344CB8AC3E}">
        <p14:creationId xmlns:p14="http://schemas.microsoft.com/office/powerpoint/2010/main" val="841198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103" y="2539915"/>
            <a:ext cx="10515600" cy="1325563"/>
          </a:xfrm>
        </p:spPr>
        <p:txBody>
          <a:bodyPr>
            <a:normAutofit/>
          </a:bodyPr>
          <a:lstStyle/>
          <a:p>
            <a:pPr algn="ctr"/>
            <a:r>
              <a:rPr lang="mk-MK" sz="6000" dirty="0" smtClean="0"/>
              <a:t>Ви Благодарам на </a:t>
            </a:r>
            <a:r>
              <a:rPr lang="mk-MK" sz="6000" dirty="0" smtClean="0"/>
              <a:t>вниманието</a:t>
            </a:r>
            <a:endParaRPr lang="en-GB" sz="6000" dirty="0"/>
          </a:p>
        </p:txBody>
      </p:sp>
    </p:spTree>
    <p:extLst>
      <p:ext uri="{BB962C8B-B14F-4D97-AF65-F5344CB8AC3E}">
        <p14:creationId xmlns:p14="http://schemas.microsoft.com/office/powerpoint/2010/main" val="2669601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824" y="148960"/>
            <a:ext cx="10364451" cy="5881137"/>
          </a:xfrm>
        </p:spPr>
        <p:txBody>
          <a:bodyPr>
            <a:normAutofit/>
          </a:bodyPr>
          <a:lstStyle/>
          <a:p>
            <a:pPr algn="l"/>
            <a:r>
              <a:rPr lang="mk-MK" sz="2200" dirty="0" smtClean="0"/>
              <a:t>1. Маркова река</a:t>
            </a:r>
            <a:br>
              <a:rPr lang="mk-MK" sz="2200" dirty="0" smtClean="0"/>
            </a:br>
            <a:r>
              <a:rPr lang="mk-MK" sz="2200" dirty="0"/>
              <a:t/>
            </a:r>
            <a:br>
              <a:rPr lang="mk-MK" sz="2200" dirty="0"/>
            </a:br>
            <a:r>
              <a:rPr lang="mk-MK" sz="1200" dirty="0" smtClean="0"/>
              <a:t>Изработка на проектна документација за кејско уредување на десниот брег на маркова река, како и уредување на коритото на реката во должина од 10км.</a:t>
            </a:r>
            <a:br>
              <a:rPr lang="mk-MK" sz="1200" dirty="0" smtClean="0"/>
            </a:br>
            <a:r>
              <a:rPr lang="mk-MK" sz="1200" dirty="0" smtClean="0"/>
              <a:t/>
            </a:r>
            <a:br>
              <a:rPr lang="mk-MK" sz="1200" dirty="0" smtClean="0"/>
            </a:br>
            <a:r>
              <a:rPr lang="mk-MK" sz="1200" dirty="0" smtClean="0"/>
              <a:t>Поради експанзијата на градење ма индустриски објекти, како и семејни куќи по течението на Маркова река и нерегулираното корито на истата предизвикува поплавување на објектите изградени во непосредна близина на реката...</a:t>
            </a:r>
            <a:br>
              <a:rPr lang="mk-MK" sz="1200" dirty="0" smtClean="0"/>
            </a:br>
            <a:r>
              <a:rPr lang="mk-MK" sz="1200" dirty="0" smtClean="0"/>
              <a:t>Со изработка на проектната документација како прва фаза, а понатаму и реализација на проектот ќе се овозможи поголема заштита на животната средина, објектите ќе се заштитат од поплава, а граѓаните ќе добијат урбано место за рекреација.</a:t>
            </a:r>
            <a:br>
              <a:rPr lang="mk-MK" sz="1200" dirty="0" smtClean="0"/>
            </a:br>
            <a:r>
              <a:rPr lang="mk-MK" sz="1200" dirty="0"/>
              <a:t/>
            </a:r>
            <a:br>
              <a:rPr lang="mk-MK" sz="1200" dirty="0"/>
            </a:br>
            <a:r>
              <a:rPr lang="mk-MK" sz="1200" dirty="0" smtClean="0"/>
              <a:t>Во овој проект освен општина кисела вода, вклучени ќе бидат и општините студеничани и аеродром, со кои ќе се потпише меморандум за соработка и ќе се формира координативно тело.</a:t>
            </a:r>
            <a:br>
              <a:rPr lang="mk-MK" sz="1200" dirty="0" smtClean="0"/>
            </a:br>
            <a:r>
              <a:rPr lang="mk-MK" sz="1200" dirty="0"/>
              <a:t/>
            </a:r>
            <a:br>
              <a:rPr lang="mk-MK" sz="1200" dirty="0"/>
            </a:br>
            <a:r>
              <a:rPr lang="mk-MK" sz="1200" dirty="0" smtClean="0"/>
              <a:t>Главни активности на проектот се:</a:t>
            </a:r>
            <a:br>
              <a:rPr lang="mk-MK" sz="1200" dirty="0" smtClean="0"/>
            </a:br>
            <a:r>
              <a:rPr lang="mk-MK" sz="1200" dirty="0"/>
              <a:t>	</a:t>
            </a:r>
            <a:r>
              <a:rPr lang="mk-MK" sz="1200" dirty="0" smtClean="0"/>
              <a:t>1. Изработка на геодетски елаборат,</a:t>
            </a:r>
            <a:br>
              <a:rPr lang="mk-MK" sz="1200" dirty="0" smtClean="0"/>
            </a:br>
            <a:r>
              <a:rPr lang="mk-MK" sz="1200" dirty="0"/>
              <a:t>	</a:t>
            </a:r>
            <a:r>
              <a:rPr lang="mk-MK" sz="1200" dirty="0" smtClean="0"/>
              <a:t>2. Изработка на елаборат за нумерички податоци,</a:t>
            </a:r>
            <a:br>
              <a:rPr lang="mk-MK" sz="1200" dirty="0" smtClean="0"/>
            </a:br>
            <a:r>
              <a:rPr lang="mk-MK" sz="1200" dirty="0"/>
              <a:t>	</a:t>
            </a:r>
            <a:r>
              <a:rPr lang="mk-MK" sz="1200" dirty="0" smtClean="0"/>
              <a:t>3. Изработка на елаборат за животна средина,</a:t>
            </a:r>
            <a:br>
              <a:rPr lang="mk-MK" sz="1200" dirty="0" smtClean="0"/>
            </a:br>
            <a:r>
              <a:rPr lang="mk-MK" sz="1200" dirty="0"/>
              <a:t>	</a:t>
            </a:r>
            <a:r>
              <a:rPr lang="mk-MK" sz="1200" dirty="0" smtClean="0"/>
              <a:t>4. Изработка на инфраструктурен проект,</a:t>
            </a:r>
            <a:br>
              <a:rPr lang="mk-MK" sz="1200" dirty="0" smtClean="0"/>
            </a:br>
            <a:r>
              <a:rPr lang="mk-MK" sz="1200" dirty="0"/>
              <a:t>	</a:t>
            </a:r>
            <a:r>
              <a:rPr lang="mk-MK" sz="1200" dirty="0" smtClean="0"/>
              <a:t>5. Изработка на основен проект,</a:t>
            </a:r>
            <a:br>
              <a:rPr lang="mk-MK" sz="1200" dirty="0" smtClean="0"/>
            </a:br>
            <a:r>
              <a:rPr lang="mk-MK" sz="1200" dirty="0"/>
              <a:t>	</a:t>
            </a:r>
            <a:r>
              <a:rPr lang="mk-MK" sz="1200" dirty="0" smtClean="0"/>
              <a:t>6. Изработка на елаборат за експропријација,</a:t>
            </a:r>
            <a:br>
              <a:rPr lang="mk-MK" sz="1200" dirty="0" smtClean="0"/>
            </a:br>
            <a:r>
              <a:rPr lang="mk-MK" sz="1200" dirty="0" smtClean="0"/>
              <a:t>	7. Ревизија на проект,</a:t>
            </a:r>
            <a:br>
              <a:rPr lang="mk-MK" sz="1200" dirty="0" smtClean="0"/>
            </a:br>
            <a:r>
              <a:rPr lang="mk-MK" sz="1200" dirty="0"/>
              <a:t>	</a:t>
            </a:r>
            <a:r>
              <a:rPr lang="mk-MK" sz="1200" dirty="0" smtClean="0"/>
              <a:t>8. Изработка на нацрт план за изгледот на кејското уредување на маркова река, и </a:t>
            </a:r>
            <a:br>
              <a:rPr lang="mk-MK" sz="1200" dirty="0" smtClean="0"/>
            </a:br>
            <a:r>
              <a:rPr lang="mk-MK" sz="1200" dirty="0"/>
              <a:t>	</a:t>
            </a:r>
            <a:r>
              <a:rPr lang="mk-MK" sz="1200" dirty="0" smtClean="0"/>
              <a:t>9. Одржување.</a:t>
            </a:r>
            <a:r>
              <a:rPr lang="mk-MK" sz="2200" dirty="0" smtClean="0"/>
              <a:t/>
            </a:r>
            <a:br>
              <a:rPr lang="mk-MK" sz="2200" dirty="0" smtClean="0"/>
            </a:br>
            <a:endParaRPr lang="en-GB" sz="2200" dirty="0"/>
          </a:p>
        </p:txBody>
      </p:sp>
    </p:spTree>
    <p:extLst>
      <p:ext uri="{BB962C8B-B14F-4D97-AF65-F5344CB8AC3E}">
        <p14:creationId xmlns:p14="http://schemas.microsoft.com/office/powerpoint/2010/main" val="1058426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870" y="0"/>
            <a:ext cx="10000735" cy="6858000"/>
          </a:xfrm>
          <a:prstGeom prst="rect">
            <a:avLst/>
          </a:prstGeom>
        </p:spPr>
      </p:pic>
    </p:spTree>
    <p:extLst>
      <p:ext uri="{BB962C8B-B14F-4D97-AF65-F5344CB8AC3E}">
        <p14:creationId xmlns:p14="http://schemas.microsoft.com/office/powerpoint/2010/main" val="4013350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211" y="0"/>
            <a:ext cx="10420865" cy="6858000"/>
          </a:xfrm>
          <a:prstGeom prst="rect">
            <a:avLst/>
          </a:prstGeom>
        </p:spPr>
      </p:pic>
    </p:spTree>
    <p:extLst>
      <p:ext uri="{BB962C8B-B14F-4D97-AF65-F5344CB8AC3E}">
        <p14:creationId xmlns:p14="http://schemas.microsoft.com/office/powerpoint/2010/main" val="3801514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396" y="17154"/>
            <a:ext cx="10364451" cy="3047321"/>
          </a:xfrm>
        </p:spPr>
        <p:txBody>
          <a:bodyPr>
            <a:normAutofit/>
          </a:bodyPr>
          <a:lstStyle/>
          <a:p>
            <a:pPr algn="l"/>
            <a:r>
              <a:rPr lang="mk-MK" sz="2200" dirty="0" smtClean="0"/>
              <a:t>Кејско уредување на маркова река</a:t>
            </a:r>
            <a:br>
              <a:rPr lang="mk-MK" sz="2200" dirty="0" smtClean="0"/>
            </a:br>
            <a:r>
              <a:rPr lang="mk-MK" sz="2200" dirty="0"/>
              <a:t/>
            </a:r>
            <a:br>
              <a:rPr lang="mk-MK" sz="2200" dirty="0"/>
            </a:br>
            <a:r>
              <a:rPr lang="mk-MK" sz="1200" dirty="0" smtClean="0"/>
              <a:t>Откако ќе се регулира коритото, идејата е десната страна од кејот, на потег од влезот на маркова река во вардар, до границата на општините студеничани и батинци, да се направат пешачка патека, велосипедска патека, рекреативна зона, како и пикник зони.</a:t>
            </a:r>
            <a:br>
              <a:rPr lang="mk-MK" sz="1200" dirty="0" smtClean="0"/>
            </a:br>
            <a:r>
              <a:rPr lang="mk-MK" sz="1200" dirty="0"/>
              <a:t/>
            </a:r>
            <a:br>
              <a:rPr lang="mk-MK" sz="1200" dirty="0"/>
            </a:br>
            <a:r>
              <a:rPr lang="mk-MK" sz="2200" dirty="0" smtClean="0"/>
              <a:t>Пешачка, велосипедска и рекреативна зона</a:t>
            </a:r>
            <a:r>
              <a:rPr lang="mk-MK" sz="1200" dirty="0" smtClean="0"/>
              <a:t/>
            </a:r>
            <a:br>
              <a:rPr lang="mk-MK" sz="1200" dirty="0" smtClean="0"/>
            </a:br>
            <a:r>
              <a:rPr lang="mk-MK" sz="1200" dirty="0"/>
              <a:t/>
            </a:r>
            <a:br>
              <a:rPr lang="mk-MK" sz="1200" dirty="0"/>
            </a:br>
            <a:r>
              <a:rPr lang="mk-MK" sz="1200" dirty="0" smtClean="0"/>
              <a:t> </a:t>
            </a:r>
            <a:endParaRPr lang="en-GB" sz="1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395" y="2437369"/>
            <a:ext cx="4699253" cy="311493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0647" y="2437368"/>
            <a:ext cx="4670119" cy="3114933"/>
          </a:xfrm>
          <a:prstGeom prst="rect">
            <a:avLst/>
          </a:prstGeom>
        </p:spPr>
      </p:pic>
    </p:spTree>
    <p:extLst>
      <p:ext uri="{BB962C8B-B14F-4D97-AF65-F5344CB8AC3E}">
        <p14:creationId xmlns:p14="http://schemas.microsoft.com/office/powerpoint/2010/main" val="3667531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551" y="943490"/>
            <a:ext cx="3818238" cy="254867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2789" y="943491"/>
            <a:ext cx="4464908" cy="255137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0140" y="3492164"/>
            <a:ext cx="3750963" cy="2813223"/>
          </a:xfrm>
          <a:prstGeom prst="rect">
            <a:avLst/>
          </a:prstGeom>
        </p:spPr>
      </p:pic>
    </p:spTree>
    <p:extLst>
      <p:ext uri="{BB962C8B-B14F-4D97-AF65-F5344CB8AC3E}">
        <p14:creationId xmlns:p14="http://schemas.microsoft.com/office/powerpoint/2010/main" val="1369044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494" y="1"/>
            <a:ext cx="10364451" cy="832022"/>
          </a:xfrm>
        </p:spPr>
        <p:txBody>
          <a:bodyPr>
            <a:normAutofit/>
          </a:bodyPr>
          <a:lstStyle/>
          <a:p>
            <a:pPr algn="l"/>
            <a:r>
              <a:rPr lang="mk-MK" sz="2200" dirty="0" smtClean="0"/>
              <a:t>Пикник зона</a:t>
            </a:r>
            <a:endParaRPr lang="en-GB" sz="2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493" y="832022"/>
            <a:ext cx="5233661" cy="342694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3179" y="2570205"/>
            <a:ext cx="5136765" cy="3415402"/>
          </a:xfrm>
          <a:prstGeom prst="rect">
            <a:avLst/>
          </a:prstGeom>
        </p:spPr>
      </p:pic>
    </p:spTree>
    <p:extLst>
      <p:ext uri="{BB962C8B-B14F-4D97-AF65-F5344CB8AC3E}">
        <p14:creationId xmlns:p14="http://schemas.microsoft.com/office/powerpoint/2010/main" val="183651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062" y="191529"/>
            <a:ext cx="10018713" cy="1513703"/>
          </a:xfrm>
        </p:spPr>
        <p:txBody>
          <a:bodyPr>
            <a:normAutofit/>
          </a:bodyPr>
          <a:lstStyle/>
          <a:p>
            <a:pPr algn="l"/>
            <a:r>
              <a:rPr lang="mk-MK" sz="2200" dirty="0" smtClean="0"/>
              <a:t>2. Атмосферска канализација</a:t>
            </a:r>
            <a:br>
              <a:rPr lang="mk-MK" sz="2200" dirty="0" smtClean="0"/>
            </a:br>
            <a:r>
              <a:rPr lang="mk-MK" sz="2200" dirty="0"/>
              <a:t/>
            </a:r>
            <a:br>
              <a:rPr lang="mk-MK" sz="2200" dirty="0"/>
            </a:br>
            <a:r>
              <a:rPr lang="mk-MK" sz="1200" dirty="0" smtClean="0"/>
              <a:t>Еден од основните предуслови за квалитетно живеење насекаде, а особено во урбани средини е постоењето на добра инфраструктура. Едни од најважните инфраструктурни системи се системите за водоснабдување на населението (водовод), системите за собирање и одведување на отпадните води (фекална канализација), како и системите за одвод на атмосферските води (атмосферска канализација).</a:t>
            </a:r>
            <a:br>
              <a:rPr lang="mk-MK" sz="1200" dirty="0" smtClean="0"/>
            </a:br>
            <a:endParaRPr lang="en-GB" sz="1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822" y="1705232"/>
            <a:ext cx="5766486" cy="4866982"/>
          </a:xfrm>
          <a:prstGeom prst="rect">
            <a:avLst/>
          </a:prstGeom>
        </p:spPr>
      </p:pic>
    </p:spTree>
    <p:extLst>
      <p:ext uri="{BB962C8B-B14F-4D97-AF65-F5344CB8AC3E}">
        <p14:creationId xmlns:p14="http://schemas.microsoft.com/office/powerpoint/2010/main" val="494458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5649097"/>
          </a:xfrm>
        </p:spPr>
        <p:txBody>
          <a:bodyPr>
            <a:normAutofit/>
          </a:bodyPr>
          <a:lstStyle/>
          <a:p>
            <a:pPr algn="l"/>
            <a:r>
              <a:rPr lang="mk-MK" sz="1600" dirty="0" smtClean="0"/>
              <a:t>Со цел обезбедување на нормални и квалитетни услови за живот. Општина Кисела Вода, презема акција за изградба на нова водоводна и канализациона мрежа за населените места кои и припаѓаат на општината. </a:t>
            </a:r>
            <a:br>
              <a:rPr lang="mk-MK" sz="1600" dirty="0" smtClean="0"/>
            </a:br>
            <a:r>
              <a:rPr lang="mk-MK" sz="1600" dirty="0" smtClean="0"/>
              <a:t>Со техничкото решение на овој основен проект треба да се изгради нова градска атмосферска канализациона мрежа за:</a:t>
            </a:r>
            <a:br>
              <a:rPr lang="mk-MK" sz="1600" dirty="0" smtClean="0"/>
            </a:br>
            <a:r>
              <a:rPr lang="mk-MK" sz="1600" dirty="0" smtClean="0"/>
              <a:t>	* ул. Вера Јоциќ,</a:t>
            </a:r>
            <a:br>
              <a:rPr lang="mk-MK" sz="1600" dirty="0" smtClean="0"/>
            </a:br>
            <a:r>
              <a:rPr lang="mk-MK" sz="1600" dirty="0"/>
              <a:t>	</a:t>
            </a:r>
            <a:r>
              <a:rPr lang="mk-MK" sz="1600" dirty="0" smtClean="0"/>
              <a:t>* ул. Тодор Паница,</a:t>
            </a:r>
            <a:br>
              <a:rPr lang="mk-MK" sz="1600" dirty="0" smtClean="0"/>
            </a:br>
            <a:r>
              <a:rPr lang="mk-MK" sz="1600" dirty="0"/>
              <a:t>	</a:t>
            </a:r>
            <a:r>
              <a:rPr lang="mk-MK" sz="1600" dirty="0" smtClean="0"/>
              <a:t>* ул. Тодор Паница – 1,</a:t>
            </a:r>
            <a:br>
              <a:rPr lang="mk-MK" sz="1600" dirty="0" smtClean="0"/>
            </a:br>
            <a:r>
              <a:rPr lang="mk-MK" sz="1600" dirty="0"/>
              <a:t>	</a:t>
            </a:r>
            <a:r>
              <a:rPr lang="mk-MK" sz="1600" dirty="0" smtClean="0"/>
              <a:t>* ул. Вера Јоциќ – 1,</a:t>
            </a:r>
            <a:br>
              <a:rPr lang="mk-MK" sz="1600" dirty="0" smtClean="0"/>
            </a:br>
            <a:r>
              <a:rPr lang="mk-MK" sz="1600" dirty="0"/>
              <a:t>	</a:t>
            </a:r>
            <a:r>
              <a:rPr lang="mk-MK" sz="1600" dirty="0" smtClean="0"/>
              <a:t>* ул. Вера Јоциќ -2,</a:t>
            </a:r>
            <a:br>
              <a:rPr lang="mk-MK" sz="1600" dirty="0" smtClean="0"/>
            </a:br>
            <a:r>
              <a:rPr lang="mk-MK" sz="1600" dirty="0"/>
              <a:t>	</a:t>
            </a:r>
            <a:r>
              <a:rPr lang="mk-MK" sz="1600" dirty="0" smtClean="0"/>
              <a:t>* ул. Ѓорѓи Димитров,</a:t>
            </a:r>
            <a:br>
              <a:rPr lang="mk-MK" sz="1600" dirty="0" smtClean="0"/>
            </a:br>
            <a:r>
              <a:rPr lang="mk-MK" sz="1600" dirty="0"/>
              <a:t>	</a:t>
            </a:r>
            <a:r>
              <a:rPr lang="mk-MK" sz="1600" dirty="0" smtClean="0"/>
              <a:t>* ул. Новопроектирана 2,</a:t>
            </a:r>
            <a:br>
              <a:rPr lang="mk-MK" sz="1600" dirty="0" smtClean="0"/>
            </a:br>
            <a:r>
              <a:rPr lang="mk-MK" sz="1600" dirty="0"/>
              <a:t>	</a:t>
            </a:r>
            <a:r>
              <a:rPr lang="mk-MK" sz="1600" dirty="0" smtClean="0"/>
              <a:t>* ул. Ул. Михаил и Ефтихиј,</a:t>
            </a:r>
            <a:br>
              <a:rPr lang="mk-MK" sz="1600" dirty="0" smtClean="0"/>
            </a:br>
            <a:r>
              <a:rPr lang="mk-MK" sz="1600" dirty="0"/>
              <a:t>	</a:t>
            </a:r>
            <a:r>
              <a:rPr lang="mk-MK" sz="1600" dirty="0" smtClean="0"/>
              <a:t>* ул. Новопроектирана 1, и </a:t>
            </a:r>
            <a:br>
              <a:rPr lang="mk-MK" sz="1600" dirty="0" smtClean="0"/>
            </a:br>
            <a:r>
              <a:rPr lang="mk-MK" sz="1600" dirty="0"/>
              <a:t>	</a:t>
            </a:r>
            <a:r>
              <a:rPr lang="mk-MK" sz="1600" dirty="0" smtClean="0"/>
              <a:t>* ул. Ѓорѓи Димитров 1</a:t>
            </a:r>
            <a:br>
              <a:rPr lang="mk-MK" sz="1600" dirty="0" smtClean="0"/>
            </a:br>
            <a:r>
              <a:rPr lang="mk-MK" sz="1600" dirty="0" smtClean="0"/>
              <a:t>во Општина Кисела Вода и за тоа е добиена согласност од страна на ЈП „Водовод и канализација“ преку хидротехничките услови за приклучок.</a:t>
            </a:r>
            <a:br>
              <a:rPr lang="mk-MK" sz="1600" dirty="0" smtClean="0"/>
            </a:br>
            <a:r>
              <a:rPr lang="mk-MK" sz="1600" dirty="0" smtClean="0"/>
              <a:t>Одводот на атмосферските води, предвидено е да се приклучо во постојната атмосферска канализација </a:t>
            </a:r>
            <a:r>
              <a:rPr lang="en-GB" sz="1600" dirty="0" smtClean="0"/>
              <a:t>f</a:t>
            </a:r>
            <a:r>
              <a:rPr lang="mk-MK" sz="1600" dirty="0" smtClean="0"/>
              <a:t>700 на ул. Народни Херои, во две приклучени ревизиони шахти од кои приклучената ревизиона шахта – 1 ќе се изгради нова ревизиона приклучна армиранобетнска шахта.</a:t>
            </a:r>
            <a:br>
              <a:rPr lang="mk-MK" sz="1600" dirty="0" smtClean="0"/>
            </a:br>
            <a:r>
              <a:rPr lang="mk-MK" sz="1600" dirty="0"/>
              <a:t/>
            </a:r>
            <a:br>
              <a:rPr lang="mk-MK" sz="1600" dirty="0"/>
            </a:br>
            <a:r>
              <a:rPr lang="mk-MK" sz="1600" dirty="0" smtClean="0"/>
              <a:t>Проектната документација е направена, средства ќе требаат за изведба на истото. </a:t>
            </a:r>
            <a:endParaRPr lang="en-GB" sz="1600" dirty="0"/>
          </a:p>
        </p:txBody>
      </p:sp>
    </p:spTree>
    <p:extLst>
      <p:ext uri="{BB962C8B-B14F-4D97-AF65-F5344CB8AC3E}">
        <p14:creationId xmlns:p14="http://schemas.microsoft.com/office/powerpoint/2010/main" val="157038445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278</TotalTime>
  <Words>95</Words>
  <Application>Microsoft Office PowerPoint</Application>
  <PresentationFormat>Custom</PresentationFormat>
  <Paragraphs>10</Paragraphs>
  <Slides>12</Slides>
  <Notes>0</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Droplet</vt:lpstr>
      <vt:lpstr>Parallax</vt:lpstr>
      <vt:lpstr>Facet</vt:lpstr>
      <vt:lpstr>Office Theme</vt:lpstr>
      <vt:lpstr>Општина кисела вода  сектор за комунални работи, инфраструктура, сообраќај и заштита на животната средина</vt:lpstr>
      <vt:lpstr>1. Маркова река  Изработка на проектна документација за кејско уредување на десниот брег на маркова река, како и уредување на коритото на реката во должина од 10км.  Поради експанзијата на градење ма индустриски објекти, како и семејни куќи по течението на Маркова река и нерегулираното корито на истата предизвикува поплавување на објектите изградени во непосредна близина на реката... Со изработка на проектната документација како прва фаза, а понатаму и реализација на проектот ќе се овозможи поголема заштита на животната средина, објектите ќе се заштитат од поплава, а граѓаните ќе добијат урбано место за рекреација.  Во овој проект освен општина кисела вода, вклучени ќе бидат и општините студеничани и аеродром, со кои ќе се потпише меморандум за соработка и ќе се формира координативно тело.  Главни активности на проектот се:  1. Изработка на геодетски елаборат,  2. Изработка на елаборат за нумерички податоци,  3. Изработка на елаборат за животна средина,  4. Изработка на инфраструктурен проект,  5. Изработка на основен проект,  6. Изработка на елаборат за експропријација,  7. Ревизија на проект,  8. Изработка на нацрт план за изгледот на кејското уредување на маркова река, и   9. Одржување. </vt:lpstr>
      <vt:lpstr>PowerPoint Presentation</vt:lpstr>
      <vt:lpstr>PowerPoint Presentation</vt:lpstr>
      <vt:lpstr>Кејско уредување на маркова река  Откако ќе се регулира коритото, идејата е десната страна од кејот, на потег од влезот на маркова река во вардар, до границата на општините студеничани и батинци, да се направат пешачка патека, велосипедска патека, рекреативна зона, како и пикник зони.  Пешачка, велосипедска и рекреативна зона   </vt:lpstr>
      <vt:lpstr>PowerPoint Presentation</vt:lpstr>
      <vt:lpstr>Пикник зона</vt:lpstr>
      <vt:lpstr>2. Атмосферска канализација  Еден од основните предуслови за квалитетно живеење насекаде, а особено во урбани средини е постоењето на добра инфраструктура. Едни од најважните инфраструктурни системи се системите за водоснабдување на населението (водовод), системите за собирање и одведување на отпадните води (фекална канализација), како и системите за одвод на атмосферските води (атмосферска канализација). </vt:lpstr>
      <vt:lpstr>Со цел обезбедување на нормални и квалитетни услови за живот. Општина Кисела Вода, презема акција за изградба на нова водоводна и канализациона мрежа за населените места кои и припаѓаат на општината.  Со техничкото решение на овој основен проект треба да се изгради нова градска атмосферска канализациона мрежа за:  * ул. Вера Јоциќ,  * ул. Тодор Паница,  * ул. Тодор Паница – 1,  * ул. Вера Јоциќ – 1,  * ул. Вера Јоциќ -2,  * ул. Ѓорѓи Димитров,  * ул. Новопроектирана 2,  * ул. Ул. Михаил и Ефтихиј,  * ул. Новопроектирана 1, и   * ул. Ѓорѓи Димитров 1 во Општина Кисела Вода и за тоа е добиена согласност од страна на ЈП „Водовод и канализација“ преку хидротехничките услови за приклучок. Одводот на атмосферските води, предвидено е да се приклучо во постојната атмосферска канализација f700 на ул. Народни Херои, во две приклучени ревизиони шахти од кои приклучената ревизиона шахта – 1 ќе се изгради нова ревизиона приклучна армиранобетнска шахта.  Проектната документација е направена, средства ќе требаат за изведба на истото. </vt:lpstr>
      <vt:lpstr>3. Зелен катастар  Град Скопје, работи на формирање на Зелен катастар и досега попишаа 65844 дрвја и 28395 грмушки. За потрбите на катастарот обврзани се и општините да започнат со истото, на местата кои се под нивна ингеренција. Општина Кисела Вода, ја превзема апликацијата од Град Скопје и истата е поставена на нашиот официјален веб сајт. </vt:lpstr>
      <vt:lpstr>За оваа цел потребно ни е да обезбедиме средства за да можеме истото да го оствариме. За реализација на пописот на дрвја и грмушки потребни се следните активности:   * Препознавање (мапирање) на теренот и снимање со летало (дрон),  * Одредување координати за секое дрво или грмушка со помош на рачен ГПД-уред,  * Канцелариска работа за сублимација и контрола на акривностите под р. бр.1 и 2, како и вметнување на дрвјата и грмушките во базата на Зелениот катастар на Град Скопје,  * Детерминирање на дрвенестиот таксон со основните морфолошки карактеристики (височина, пречник на стебло и широчина на крошна), оштетувања на стебло/крошна и наваленост.</vt:lpstr>
      <vt:lpstr>Ви Благодарам на вниманието</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Општина кисела вода</dc:title>
  <dc:creator>Petar Gjorgjioski</dc:creator>
  <cp:lastModifiedBy>Milan Koloski</cp:lastModifiedBy>
  <cp:revision>10</cp:revision>
  <cp:lastPrinted>2019-01-22T12:38:30Z</cp:lastPrinted>
  <dcterms:created xsi:type="dcterms:W3CDTF">2019-01-22T07:57:46Z</dcterms:created>
  <dcterms:modified xsi:type="dcterms:W3CDTF">2019-01-22T12:42:37Z</dcterms:modified>
</cp:coreProperties>
</file>